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9" r:id="rId3"/>
    <p:sldId id="268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10" y="1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33083" y="3200400"/>
            <a:ext cx="11725835" cy="914400"/>
          </a:xfrm>
        </p:spPr>
        <p:txBody>
          <a:bodyPr>
            <a:noAutofit/>
          </a:bodyPr>
          <a:lstStyle>
            <a:lvl1pPr algn="ctr"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083" y="4114800"/>
            <a:ext cx="11725835" cy="609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251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33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839200" y="1752601"/>
            <a:ext cx="2743200" cy="4373563"/>
          </a:xfrm>
        </p:spPr>
        <p:txBody>
          <a:bodyPr vert="eaVert"/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762001"/>
            <a:ext cx="8026400" cy="53641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08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018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88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39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12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631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76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99060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524001"/>
            <a:ext cx="6815667" cy="46021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209801"/>
            <a:ext cx="4011084" cy="3916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81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447800"/>
            <a:ext cx="7315200" cy="3279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70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31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3505200"/>
            <a:ext cx="8794376" cy="1600200"/>
          </a:xfrm>
        </p:spPr>
        <p:txBody>
          <a:bodyPr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5400" b="0" dirty="0">
                <a:solidFill>
                  <a:srgbClr val="0070C0"/>
                </a:solidFill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به نام خداوند بخشنده مهربان</a:t>
            </a:r>
            <a:br>
              <a:rPr lang="en-US" sz="5400" b="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809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2684" y="2234086"/>
            <a:ext cx="7876666" cy="3255887"/>
          </a:xfrm>
        </p:spPr>
        <p:txBody>
          <a:bodyPr>
            <a:normAutofit fontScale="77500" lnSpcReduction="20000"/>
          </a:bodyPr>
          <a:lstStyle/>
          <a:p>
            <a:pPr lvl="0" algn="r" rtl="1"/>
            <a:r>
              <a:rPr lang="fa-IR" dirty="0"/>
              <a:t>اگر ما استانداردها را درست تدوین کنیم تعدد شرکت ها مهم نیست. </a:t>
            </a:r>
            <a:endParaRPr lang="en-US" dirty="0"/>
          </a:p>
          <a:p>
            <a:pPr lvl="0" algn="r" rtl="1"/>
            <a:r>
              <a:rPr lang="fa-IR" dirty="0"/>
              <a:t>قوانین حقوقی مالکیت معنوی داده ها، </a:t>
            </a:r>
            <a:endParaRPr lang="en-US" dirty="0"/>
          </a:p>
          <a:p>
            <a:pPr lvl="0" algn="r" rtl="1"/>
            <a:r>
              <a:rPr lang="fa-IR" dirty="0"/>
              <a:t>به یکی از دانشگاه ها سفارش داده شود که سامانه ها برای کل کشور تدوین کنند</a:t>
            </a:r>
            <a:endParaRPr lang="en-US" dirty="0"/>
          </a:p>
          <a:p>
            <a:pPr lvl="0" algn="r" rtl="1"/>
            <a:r>
              <a:rPr lang="fa-IR" dirty="0"/>
              <a:t>واحد فناوری اطلاعات، می بایست زیرمجموعه حوزه توسعه باشند. </a:t>
            </a:r>
            <a:endParaRPr lang="en-US" dirty="0"/>
          </a:p>
          <a:p>
            <a:pPr lvl="0" algn="r" rtl="1"/>
            <a:r>
              <a:rPr lang="fa-IR" dirty="0"/>
              <a:t>سیاست گذاری و برنامه ریزی وزارت با آی تی باید باشد. خود وزارت بهداشت باید متولی امر آی تی کشور باشد. نیرو ها به صورت متمرکز در وزارت بهداشت تربیت شوند و به دانشگاه ها اعزام شوند. 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پیشنهادات:</a:t>
            </a:r>
          </a:p>
        </p:txBody>
      </p:sp>
    </p:spTree>
    <p:extLst>
      <p:ext uri="{BB962C8B-B14F-4D97-AF65-F5344CB8AC3E}">
        <p14:creationId xmlns:p14="http://schemas.microsoft.com/office/powerpoint/2010/main" val="2111476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2684" y="2234086"/>
            <a:ext cx="7876666" cy="3255887"/>
          </a:xfrm>
        </p:spPr>
        <p:txBody>
          <a:bodyPr>
            <a:normAutofit fontScale="77500" lnSpcReduction="20000"/>
          </a:bodyPr>
          <a:lstStyle/>
          <a:p>
            <a:pPr lvl="0" algn="r" rtl="1"/>
            <a:r>
              <a:rPr lang="fa-IR" dirty="0"/>
              <a:t>هر گونه توسعه فناوری اطلاعات سخت افزاری  ، با اطمینان از </a:t>
            </a:r>
            <a:endParaRPr lang="en-US" dirty="0"/>
          </a:p>
          <a:p>
            <a:pPr lvl="0" algn="r" rtl="1"/>
            <a:r>
              <a:rPr lang="fa-IR" dirty="0"/>
              <a:t>بستر زیرساخت فناوری اطلاعات دانشگاه ها ابتدا ترمیم شود.</a:t>
            </a:r>
            <a:endParaRPr lang="en-US" dirty="0"/>
          </a:p>
          <a:p>
            <a:pPr lvl="0" algn="r" rtl="1"/>
            <a:r>
              <a:rPr lang="fa-IR" dirty="0"/>
              <a:t>کاربران سامانه ها قبل از کار رسمی مدرک صلاحیت کار با سامانه بگیرند.</a:t>
            </a:r>
            <a:endParaRPr lang="en-US" dirty="0"/>
          </a:p>
          <a:p>
            <a:pPr lvl="0" algn="r" rtl="1"/>
            <a:r>
              <a:rPr lang="fa-IR" dirty="0"/>
              <a:t>سامانه های جدید در دانشگاه ها پایلوت شوند و بعد از اجرای آزمایشی موفقیت آمیز در سایر دانشگاه ها پیاده شوند.</a:t>
            </a:r>
            <a:endParaRPr lang="en-US" dirty="0"/>
          </a:p>
          <a:p>
            <a:pPr lvl="0" algn="r" rtl="1"/>
            <a:r>
              <a:rPr lang="fa-IR" dirty="0"/>
              <a:t>توصیه می شود </a:t>
            </a:r>
            <a:endParaRPr lang="en-US" dirty="0"/>
          </a:p>
          <a:p>
            <a:pPr lvl="0" algn="r" rtl="1"/>
            <a:r>
              <a:rPr lang="fa-IR" dirty="0"/>
              <a:t>بحث مالکیت داده های دانشگاه ها در سامانه های متمرکز تعریف شوند و اجازه استفاده داده ها به آنها داده شود.</a:t>
            </a:r>
            <a:endParaRPr lang="en-US" dirty="0"/>
          </a:p>
          <a:p>
            <a:pPr algn="r"/>
            <a:endParaRPr lang="fa-I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پیشنهادات:</a:t>
            </a:r>
          </a:p>
        </p:txBody>
      </p:sp>
    </p:spTree>
    <p:extLst>
      <p:ext uri="{BB962C8B-B14F-4D97-AF65-F5344CB8AC3E}">
        <p14:creationId xmlns:p14="http://schemas.microsoft.com/office/powerpoint/2010/main" val="3336222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1171358"/>
            <a:ext cx="7886700" cy="953909"/>
          </a:xfrm>
        </p:spPr>
        <p:txBody>
          <a:bodyPr>
            <a:normAutofit/>
          </a:bodyPr>
          <a:lstStyle/>
          <a:p>
            <a:pPr algn="r" rtl="1"/>
            <a:r>
              <a:rPr lang="fa-IR" sz="3600" dirty="0"/>
              <a:t>جمع بندی: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2684" y="2265497"/>
            <a:ext cx="7876666" cy="3224477"/>
          </a:xfrm>
        </p:spPr>
        <p:txBody>
          <a:bodyPr>
            <a:normAutofit/>
          </a:bodyPr>
          <a:lstStyle/>
          <a:p>
            <a:pPr algn="r" rtl="1"/>
            <a:r>
              <a:rPr lang="fa-IR" sz="2700" dirty="0"/>
              <a:t>تقویت تیم کارشناسی</a:t>
            </a:r>
          </a:p>
          <a:p>
            <a:pPr algn="r" rtl="1"/>
            <a:r>
              <a:rPr lang="fa-IR" sz="2700" dirty="0"/>
              <a:t>بازنگری سیستم استخدامی کارشناس فناوری</a:t>
            </a:r>
          </a:p>
          <a:p>
            <a:pPr algn="r" rtl="1"/>
            <a:r>
              <a:rPr lang="fa-IR" sz="2700" dirty="0"/>
              <a:t>تدوین شاخص ارزشیابی شرکت های نرم افزاری</a:t>
            </a:r>
          </a:p>
          <a:p>
            <a:pPr algn="r" rtl="1"/>
            <a:r>
              <a:rPr lang="fa-IR" sz="2700" dirty="0"/>
              <a:t>سطح بندی شرکت ها</a:t>
            </a:r>
          </a:p>
          <a:p>
            <a:pPr algn="r" rtl="1"/>
            <a:r>
              <a:rPr lang="fa-IR" sz="2700" dirty="0"/>
              <a:t>تدوین </a:t>
            </a:r>
            <a:r>
              <a:rPr lang="en-US" sz="2700" dirty="0"/>
              <a:t>RFP</a:t>
            </a:r>
            <a:r>
              <a:rPr lang="fa-IR" sz="2700" dirty="0"/>
              <a:t> کامل و جامع</a:t>
            </a:r>
          </a:p>
        </p:txBody>
      </p:sp>
    </p:spTree>
    <p:extLst>
      <p:ext uri="{BB962C8B-B14F-4D97-AF65-F5344CB8AC3E}">
        <p14:creationId xmlns:p14="http://schemas.microsoft.com/office/powerpoint/2010/main" val="3175770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1274" y="1108537"/>
            <a:ext cx="7908077" cy="1016731"/>
          </a:xfrm>
        </p:spPr>
        <p:txBody>
          <a:bodyPr>
            <a:normAutofit/>
          </a:bodyPr>
          <a:lstStyle/>
          <a:p>
            <a:pPr algn="r" rtl="1"/>
            <a:r>
              <a:rPr lang="fa-IR" sz="4050" dirty="0"/>
              <a:t>جمع بندی: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214" y="2228850"/>
            <a:ext cx="7887137" cy="3261122"/>
          </a:xfrm>
        </p:spPr>
        <p:txBody>
          <a:bodyPr>
            <a:normAutofit/>
          </a:bodyPr>
          <a:lstStyle/>
          <a:p>
            <a:pPr algn="r" rtl="1"/>
            <a:r>
              <a:rPr lang="fa-IR" sz="2700" dirty="0"/>
              <a:t>بازنگری متن قراردادها نرم افزاری</a:t>
            </a:r>
          </a:p>
          <a:p>
            <a:pPr algn="r" rtl="1"/>
            <a:r>
              <a:rPr lang="fa-IR" sz="2700" dirty="0"/>
              <a:t>ارایه برنامه زمانبندی تجمیع نرم افزاری</a:t>
            </a:r>
          </a:p>
          <a:p>
            <a:pPr algn="r" rtl="1"/>
            <a:r>
              <a:rPr lang="fa-IR" sz="2700" dirty="0"/>
              <a:t>تعریف سطوح دسترسی</a:t>
            </a:r>
          </a:p>
          <a:p>
            <a:pPr algn="r" rtl="1"/>
            <a:r>
              <a:rPr lang="fa-IR" sz="2700" dirty="0"/>
              <a:t>تشکیل کارگروه نظارتی با مشارکت دانشگاهها</a:t>
            </a:r>
          </a:p>
          <a:p>
            <a:pPr algn="r" rtl="1"/>
            <a:r>
              <a:rPr lang="fa-IR" sz="2700" dirty="0"/>
              <a:t>اختصاص بودجه لازم </a:t>
            </a:r>
          </a:p>
          <a:p>
            <a:pPr algn="r" rtl="1"/>
            <a:r>
              <a:rPr lang="fa-IR" sz="2700" dirty="0"/>
              <a:t>تشکیل جلسه انلاین تا نیمه مهرماه برای بیمه</a:t>
            </a:r>
          </a:p>
        </p:txBody>
      </p:sp>
    </p:spTree>
    <p:extLst>
      <p:ext uri="{BB962C8B-B14F-4D97-AF65-F5344CB8AC3E}">
        <p14:creationId xmlns:p14="http://schemas.microsoft.com/office/powerpoint/2010/main" val="2915780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4296" y="3524976"/>
            <a:ext cx="8816480" cy="894623"/>
          </a:xfrm>
        </p:spPr>
        <p:txBody>
          <a:bodyPr/>
          <a:lstStyle/>
          <a:p>
            <a:r>
              <a:rPr lang="fa-IR" sz="16600" dirty="0">
                <a:cs typeface="B Aseman" panose="00000400000000000000" pitchFamily="2" charset="-78"/>
              </a:rPr>
              <a:t>با تشکر</a:t>
            </a:r>
            <a:endParaRPr lang="en-US" sz="16600" dirty="0">
              <a:cs typeface="B Asem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035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234" y="230345"/>
            <a:ext cx="10961166" cy="1187293"/>
          </a:xfrm>
        </p:spPr>
        <p:txBody>
          <a:bodyPr>
            <a:normAutofit/>
          </a:bodyPr>
          <a:lstStyle/>
          <a:p>
            <a:pPr algn="ctr"/>
            <a:r>
              <a:rPr lang="fa-IR" sz="6600" dirty="0"/>
              <a:t>عناوین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413" y="1619395"/>
            <a:ext cx="11023988" cy="4506769"/>
          </a:xfrm>
        </p:spPr>
        <p:txBody>
          <a:bodyPr>
            <a:normAutofit/>
          </a:bodyPr>
          <a:lstStyle/>
          <a:p>
            <a:pPr algn="ctr" rtl="1">
              <a:lnSpc>
                <a:spcPct val="250000"/>
              </a:lnSpc>
            </a:pPr>
            <a:r>
              <a:rPr lang="fa-IR" sz="4400" b="1" dirty="0"/>
              <a:t>راهکارههای تجمیع نرم افزارها</a:t>
            </a:r>
          </a:p>
          <a:p>
            <a:pPr algn="ctr" rtl="1">
              <a:lnSpc>
                <a:spcPct val="250000"/>
              </a:lnSpc>
            </a:pPr>
            <a:r>
              <a:rPr lang="fa-IR" sz="4400" b="1" dirty="0"/>
              <a:t>رسیدگی الکترونیکی اسناد توسط بیمه</a:t>
            </a:r>
          </a:p>
        </p:txBody>
      </p:sp>
    </p:spTree>
    <p:extLst>
      <p:ext uri="{BB962C8B-B14F-4D97-AF65-F5344CB8AC3E}">
        <p14:creationId xmlns:p14="http://schemas.microsoft.com/office/powerpoint/2010/main" val="3050890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956281" y="2066125"/>
            <a:ext cx="10370003" cy="3664580"/>
          </a:xfrm>
        </p:spPr>
        <p:txBody>
          <a:bodyPr>
            <a:normAutofit/>
          </a:bodyPr>
          <a:lstStyle/>
          <a:p>
            <a:pPr algn="ctr">
              <a:lnSpc>
                <a:spcPct val="250000"/>
              </a:lnSpc>
            </a:pPr>
            <a:r>
              <a:rPr lang="fa-IR" sz="2400" b="1" dirty="0"/>
              <a:t>دانشگاههای منطقه 5 و 9</a:t>
            </a:r>
          </a:p>
          <a:p>
            <a:pPr algn="ctr">
              <a:lnSpc>
                <a:spcPct val="250000"/>
              </a:lnSpc>
            </a:pPr>
            <a:r>
              <a:rPr lang="fa-IR" sz="2400" b="1" dirty="0"/>
              <a:t>مشهد بیرجند بجنورد سبزوار نیشابورتربت حیدریه گناباد تربت جام اسفراین</a:t>
            </a:r>
          </a:p>
          <a:p>
            <a:pPr algn="ctr">
              <a:lnSpc>
                <a:spcPct val="250000"/>
              </a:lnSpc>
            </a:pPr>
            <a:r>
              <a:rPr lang="fa-IR" sz="2400" b="1" dirty="0"/>
              <a:t>شیرازبندرعباس فسا گراش</a:t>
            </a:r>
          </a:p>
        </p:txBody>
      </p:sp>
    </p:spTree>
    <p:extLst>
      <p:ext uri="{BB962C8B-B14F-4D97-AF65-F5344CB8AC3E}">
        <p14:creationId xmlns:p14="http://schemas.microsoft.com/office/powerpoint/2010/main" val="1663306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b="1" dirty="0"/>
              <a:t>موضوع تجمیع سامانه ها</a:t>
            </a:r>
            <a:br>
              <a:rPr lang="en-US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r" rtl="1"/>
            <a:r>
              <a:rPr lang="fa-IR" b="1" dirty="0"/>
              <a:t>وزارت بهداشت، مطالعه ای از وضعیت موجود سامانه های دانشگاه ها و وزارت را در حوزه های مختلف انجام داده و در هر موضوع، به صورت مستقل و یا خوشه ای، برنامه ای میان مدت تا دراز مدت را برای استاندارد سازی، تجمیع و تمرکز سامانه ها را طراحی (و پس ا ز تصویب در کمیته دولت الکترونیک) به اجرا گذارد.</a:t>
            </a:r>
            <a:endParaRPr lang="en-US" dirty="0"/>
          </a:p>
          <a:p>
            <a:pPr lvl="0" algn="r" rtl="1"/>
            <a:r>
              <a:rPr lang="fa-IR" b="1" dirty="0"/>
              <a:t>وزارت بهداشت، می بایست برنامه جامعی را برای ترمیم بدنه آی تی دانشگاه ها و حرکت به سوی کادری تخصصی، متناسب با برنامه وزارت برای تجمیع و تمرکز سامانه ها، تدوین و عملیاتی نماید.</a:t>
            </a:r>
            <a:endParaRPr lang="en-US" dirty="0"/>
          </a:p>
          <a:p>
            <a:pPr lvl="0" algn="r" rtl="1"/>
            <a:r>
              <a:rPr lang="fa-IR" b="1" dirty="0"/>
              <a:t>دفتر آمار و فناوری اطلاعات وزارت می بایست نظارت قوی تری را در سطح دانشگاه ها، به منظور پیشگیری از توسعه سامانه های جدید، و نیز مدیریت برنامه جامع تجمیع و تمرکز سامانه ها اعمال نماید.</a:t>
            </a:r>
            <a:endParaRPr lang="en-US" dirty="0"/>
          </a:p>
          <a:p>
            <a:pPr algn="r" rtl="1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909669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/>
              <a:t>موضوع رسیدگی الکترونیک اسناد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214" y="2260261"/>
            <a:ext cx="7887137" cy="3229712"/>
          </a:xfrm>
        </p:spPr>
        <p:txBody>
          <a:bodyPr>
            <a:normAutofit fontScale="92500"/>
          </a:bodyPr>
          <a:lstStyle/>
          <a:p>
            <a:pPr lvl="0" algn="r" rtl="1"/>
            <a:r>
              <a:rPr lang="fa-IR" b="1" dirty="0"/>
              <a:t>وزارت بهداشت، می بایست برنامه و دستورالعمل مشخصی را برای آماده سازی زیرساخت رسیدگی الکترونیک به اسناد، امضاء الکترونیک اسناد، و نیز تبادلات با سازمان های بیمه گر تدوین و به کلیه دانشگاه ها ابلاغ نماید.</a:t>
            </a:r>
            <a:endParaRPr lang="en-US" dirty="0"/>
          </a:p>
          <a:p>
            <a:pPr lvl="0" algn="r" rtl="1"/>
            <a:r>
              <a:rPr lang="fa-IR" b="1" dirty="0"/>
              <a:t>این کارگروه در جلسات آتی، جزئیات این برنامه را بررسی و مورد بحث قرار خواهد داد.</a:t>
            </a:r>
            <a:endParaRPr lang="en-US" dirty="0"/>
          </a:p>
          <a:p>
            <a:pPr algn="r" rtl="1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008809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4568" y="383909"/>
            <a:ext cx="7886700" cy="931661"/>
          </a:xfrm>
        </p:spPr>
        <p:txBody>
          <a:bodyPr/>
          <a:lstStyle/>
          <a:p>
            <a:pPr algn="r" rtl="1"/>
            <a:r>
              <a:rPr lang="fa-IR" dirty="0"/>
              <a:t>پیشنهادات: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r" rtl="1"/>
            <a:r>
              <a:rPr lang="fa-IR" dirty="0"/>
              <a:t>سراغ تجمیع خوشه ای یا متمرکز کردن سامانه ها برویم.</a:t>
            </a:r>
            <a:endParaRPr lang="en-US" dirty="0"/>
          </a:p>
          <a:p>
            <a:pPr lvl="0" algn="r" rtl="1"/>
            <a:r>
              <a:rPr lang="fa-IR" dirty="0"/>
              <a:t>بدنه نیروهای آی تی دانشگاه ها ضعیف هستند و به عنوان مشاور دانشگاهی نمی توانند مورد اعتماد باشند.</a:t>
            </a:r>
            <a:endParaRPr lang="en-US" dirty="0"/>
          </a:p>
          <a:p>
            <a:pPr lvl="0" algn="r" rtl="1"/>
            <a:r>
              <a:rPr lang="fa-IR" dirty="0"/>
              <a:t>نظارت و ارزیابی متمرکز در حوزه آی تی می بایست بیشتر صورت گیرد چه در بحث خرید و چه در بحث مشاوره نرم افزار ها</a:t>
            </a:r>
            <a:endParaRPr lang="en-US" dirty="0"/>
          </a:p>
          <a:p>
            <a:pPr lvl="0" algn="r" rtl="1"/>
            <a:r>
              <a:rPr lang="en-US" dirty="0"/>
              <a:t> </a:t>
            </a:r>
          </a:p>
          <a:p>
            <a:pPr lvl="0" algn="r" rtl="1"/>
            <a:r>
              <a:rPr lang="fa-IR" dirty="0"/>
              <a:t>بحث ردیف اعتباری آی تی دانشگاه ها، در دانشگاه ها تعریف شوند و منبع درآمدی اعتباری آن تعریف شوند.</a:t>
            </a:r>
            <a:endParaRPr lang="en-US" dirty="0"/>
          </a:p>
          <a:p>
            <a:pPr lvl="0" algn="r" rtl="1"/>
            <a:r>
              <a:rPr lang="fa-IR" dirty="0"/>
              <a:t>بحث های حاکمیتی نباید به شرکت ها واگذار شود.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433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r" rtl="1"/>
            <a:r>
              <a:rPr lang="fa-IR"/>
              <a:t>در </a:t>
            </a:r>
            <a:r>
              <a:rPr lang="fa-IR" dirty="0"/>
              <a:t>نرم افزار های جاری سطوح دسترسی برای کلیه قسمت های دانشگاه تعریف شوند</a:t>
            </a:r>
            <a:endParaRPr lang="en-US" dirty="0"/>
          </a:p>
          <a:p>
            <a:pPr algn="r" rtl="1"/>
            <a:r>
              <a:rPr lang="en-US" dirty="0"/>
              <a:t> </a:t>
            </a:r>
          </a:p>
          <a:p>
            <a:pPr lvl="0" algn="r" rtl="1"/>
            <a:r>
              <a:rPr lang="fa-IR" dirty="0"/>
              <a:t>کدینگ مشخصی برای تمام سامانه ها باید انجام شود.</a:t>
            </a:r>
            <a:endParaRPr lang="en-US" dirty="0"/>
          </a:p>
          <a:p>
            <a:pPr lvl="0" algn="r" rtl="1"/>
            <a:r>
              <a:rPr lang="fa-IR" dirty="0"/>
              <a:t>کمیته مشخصی می بایست برنامه ریزی لازم برای برنامه های محتوایی اطلاعاتی سامانه ها را تنظیم نماید.</a:t>
            </a:r>
            <a:endParaRPr lang="en-US" dirty="0"/>
          </a:p>
          <a:p>
            <a:pPr lvl="0" algn="r" rtl="1"/>
            <a:r>
              <a:rPr lang="fa-IR" dirty="0"/>
              <a:t>منفعت های شرکت ها، از تمرکز جلوگیری می کند.</a:t>
            </a:r>
            <a:endParaRPr lang="en-US" dirty="0"/>
          </a:p>
          <a:p>
            <a:pPr lvl="0" algn="r" rtl="1"/>
            <a:r>
              <a:rPr lang="fa-IR" dirty="0"/>
              <a:t>آی تی وزارت خانه در سطح دانشگاه ها، فعال عمل نکرده است. </a:t>
            </a:r>
            <a:endParaRPr lang="en-US" dirty="0"/>
          </a:p>
          <a:p>
            <a:pPr algn="r"/>
            <a:endParaRPr lang="fa-I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پیشنهادات:</a:t>
            </a:r>
          </a:p>
        </p:txBody>
      </p:sp>
    </p:spTree>
    <p:extLst>
      <p:ext uri="{BB962C8B-B14F-4D97-AF65-F5344CB8AC3E}">
        <p14:creationId xmlns:p14="http://schemas.microsoft.com/office/powerpoint/2010/main" val="3807551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r" rtl="1"/>
            <a:r>
              <a:rPr lang="fa-IR" dirty="0"/>
              <a:t>ردیف متمرکز وزارتی در حوزه سامانه های متمرکز صورت گیرد. برنامه ریزی و سیاستگزاری به صورت متمرکز در کل کشور صورت گیرد.</a:t>
            </a:r>
            <a:endParaRPr lang="en-US" dirty="0"/>
          </a:p>
          <a:p>
            <a:pPr lvl="0" algn="r" rtl="1"/>
            <a:r>
              <a:rPr lang="fa-IR" dirty="0"/>
              <a:t>تمرکز و تجمیع خوشه ای در سطح معاونت های وزارت خانه ها نیز صورت گیرد.</a:t>
            </a:r>
            <a:endParaRPr lang="en-US" dirty="0"/>
          </a:p>
          <a:p>
            <a:pPr lvl="0" algn="r" rtl="1"/>
            <a:r>
              <a:rPr lang="fa-IR" dirty="0"/>
              <a:t>تصویری جامع از سامانه های وزارت  خانه تهیه شود و افزونگی ها بررسی شود.</a:t>
            </a:r>
            <a:endParaRPr lang="en-US" dirty="0"/>
          </a:p>
          <a:p>
            <a:pPr lvl="0" algn="r" rtl="1"/>
            <a:r>
              <a:rPr lang="fa-IR" dirty="0"/>
              <a:t>در مورد انتخاب شرکت ها یک به یک، </a:t>
            </a:r>
            <a:endParaRPr lang="en-US" dirty="0"/>
          </a:p>
          <a:p>
            <a:pPr lvl="0" algn="r" rtl="1"/>
            <a:r>
              <a:rPr lang="fa-IR" dirty="0"/>
              <a:t>بخش خصوصی، در بحث وزارت و دانشگاه ها به صورت متمرکز مدیریت و هماهنگ مدیریت شود. </a:t>
            </a:r>
            <a:endParaRPr lang="en-US" dirty="0"/>
          </a:p>
          <a:p>
            <a:pPr lvl="0" algn="r" rtl="1"/>
            <a:r>
              <a:rPr lang="fa-IR" dirty="0"/>
              <a:t>سامانه تامین سامانه ها تهیه شود، و بهترین سامانه ها در مقایسه 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پیشنهادات:</a:t>
            </a:r>
          </a:p>
        </p:txBody>
      </p:sp>
    </p:spTree>
    <p:extLst>
      <p:ext uri="{BB962C8B-B14F-4D97-AF65-F5344CB8AC3E}">
        <p14:creationId xmlns:p14="http://schemas.microsoft.com/office/powerpoint/2010/main" val="1578071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r" rtl="1"/>
            <a:r>
              <a:rPr lang="fa-IR"/>
              <a:t>حاکمیت </a:t>
            </a:r>
            <a:r>
              <a:rPr lang="fa-IR" dirty="0"/>
              <a:t>آی تی ضعیف است و برنامه ریزی صحیحی در کشور صورت نمی گیرد.</a:t>
            </a:r>
            <a:endParaRPr lang="en-US" dirty="0"/>
          </a:p>
          <a:p>
            <a:pPr lvl="0" algn="r" rtl="1"/>
            <a:r>
              <a:rPr lang="fa-IR" dirty="0"/>
              <a:t>وضعیت موجود را مطالعه کنیم و سند سامانه ای برای هر موضوع تنظیم شود تا برای همه دانشگاه ها قابل استفاده شود. وضعیت موجود و مطلوب تعریف شود و برنامه ریزی لازم برای حرکت هماهنگ صورت گیرد. </a:t>
            </a:r>
            <a:endParaRPr lang="en-US" dirty="0"/>
          </a:p>
          <a:p>
            <a:pPr lvl="0" algn="r" rtl="1"/>
            <a:r>
              <a:rPr lang="fa-IR" dirty="0"/>
              <a:t>سلیقه ای ترین و خودمختارترین واحد واحد آی تی است. واحد های آی تی با سلیقه خود سامانه ها  تغییر می دهند و عوارض آن برای کلیه مجموعه می ماند. نظارت لازم توسط آی تی وزارت صورت گیرد. </a:t>
            </a:r>
            <a:endParaRPr lang="en-US" dirty="0"/>
          </a:p>
          <a:p>
            <a:pPr lvl="0" algn="r" rtl="1"/>
            <a:r>
              <a:rPr lang="fa-IR" dirty="0"/>
              <a:t>سامانه های الگو به همه دانشگاه ها معرفی شود. </a:t>
            </a:r>
            <a:endParaRPr lang="en-US" dirty="0"/>
          </a:p>
          <a:p>
            <a:pPr lvl="0" algn="r" rtl="1"/>
            <a:r>
              <a:rPr lang="fa-IR" dirty="0"/>
              <a:t>وضعیت فعلی دانشگاه ها و توزیع سامانه های در کشور مطالعه و گزارش شود و حداقل از سامانه های شایع برای تمرکز استفاده شود. </a:t>
            </a:r>
            <a:endParaRPr lang="en-US" dirty="0"/>
          </a:p>
          <a:p>
            <a:pPr algn="r"/>
            <a:endParaRPr lang="fa-I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پیشنهادات:</a:t>
            </a:r>
          </a:p>
        </p:txBody>
      </p:sp>
    </p:spTree>
    <p:extLst>
      <p:ext uri="{BB962C8B-B14F-4D97-AF65-F5344CB8AC3E}">
        <p14:creationId xmlns:p14="http://schemas.microsoft.com/office/powerpoint/2010/main" val="421262051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782</Words>
  <Application>Microsoft Office PowerPoint</Application>
  <PresentationFormat>Widescreen</PresentationFormat>
  <Paragraphs>68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Andalus</vt:lpstr>
      <vt:lpstr>Arial</vt:lpstr>
      <vt:lpstr>Arial Black</vt:lpstr>
      <vt:lpstr>B Aseman</vt:lpstr>
      <vt:lpstr>Calibri</vt:lpstr>
      <vt:lpstr>Times New Roman</vt:lpstr>
      <vt:lpstr>1_Office Theme</vt:lpstr>
      <vt:lpstr>به نام خداوند بخشنده مهربان </vt:lpstr>
      <vt:lpstr>عناوین</vt:lpstr>
      <vt:lpstr>PowerPoint Presentation</vt:lpstr>
      <vt:lpstr>موضوع تجمیع سامانه ها </vt:lpstr>
      <vt:lpstr>موضوع رسیدگی الکترونیک اسناد</vt:lpstr>
      <vt:lpstr>پیشنهادات:</vt:lpstr>
      <vt:lpstr>پیشنهادات:</vt:lpstr>
      <vt:lpstr>پیشنهادات:</vt:lpstr>
      <vt:lpstr>پیشنهادات:</vt:lpstr>
      <vt:lpstr>پیشنهادات:</vt:lpstr>
      <vt:lpstr>پیشنهادات:</vt:lpstr>
      <vt:lpstr>جمع بندی:</vt:lpstr>
      <vt:lpstr>جمع بندی:</vt:lpstr>
      <vt:lpstr>با تشکر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moaven</dc:creator>
  <cp:lastModifiedBy>moaven</cp:lastModifiedBy>
  <cp:revision>7</cp:revision>
  <dcterms:created xsi:type="dcterms:W3CDTF">2016-09-08T04:52:50Z</dcterms:created>
  <dcterms:modified xsi:type="dcterms:W3CDTF">2016-09-08T05:31:00Z</dcterms:modified>
</cp:coreProperties>
</file>